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2" r:id="rId3"/>
    <p:sldId id="284" r:id="rId4"/>
    <p:sldId id="257" r:id="rId5"/>
    <p:sldId id="259" r:id="rId6"/>
    <p:sldId id="288" r:id="rId7"/>
    <p:sldId id="290" r:id="rId8"/>
    <p:sldId id="291" r:id="rId9"/>
    <p:sldId id="289" r:id="rId10"/>
    <p:sldId id="261" r:id="rId11"/>
    <p:sldId id="280" r:id="rId12"/>
    <p:sldId id="273" r:id="rId13"/>
    <p:sldId id="262" r:id="rId14"/>
    <p:sldId id="260" r:id="rId15"/>
    <p:sldId id="287" r:id="rId16"/>
    <p:sldId id="263" r:id="rId17"/>
    <p:sldId id="281" r:id="rId18"/>
    <p:sldId id="265" r:id="rId19"/>
    <p:sldId id="272" r:id="rId20"/>
    <p:sldId id="266" r:id="rId21"/>
    <p:sldId id="285" r:id="rId22"/>
    <p:sldId id="286" r:id="rId23"/>
    <p:sldId id="282" r:id="rId24"/>
    <p:sldId id="276" r:id="rId25"/>
    <p:sldId id="26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1218"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Star Streams: Smooth or Lumpy?</a:t>
            </a:r>
            <a:endParaRPr lang="en-US" dirty="0"/>
          </a:p>
        </p:txBody>
      </p:sp>
      <p:sp>
        <p:nvSpPr>
          <p:cNvPr id="3" name="Subtitle 2"/>
          <p:cNvSpPr>
            <a:spLocks noGrp="1"/>
          </p:cNvSpPr>
          <p:nvPr>
            <p:ph type="subTitle" idx="1"/>
          </p:nvPr>
        </p:nvSpPr>
        <p:spPr/>
        <p:txBody>
          <a:bodyPr/>
          <a:lstStyle/>
          <a:p>
            <a:r>
              <a:rPr lang="en-US" dirty="0" smtClean="0"/>
              <a:t>Ray Carlberg &amp; </a:t>
            </a:r>
            <a:r>
              <a:rPr lang="en-US" dirty="0" err="1" smtClean="0"/>
              <a:t>PAndAS</a:t>
            </a:r>
            <a:endParaRPr lang="en-US" dirty="0" smtClean="0"/>
          </a:p>
          <a:p>
            <a:r>
              <a:rPr lang="en-US" dirty="0" smtClean="0"/>
              <a:t>(Wayne Ngan simulations)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Pan Andromeda Archaeological Survey</a:t>
            </a:r>
            <a:endParaRPr lang="en-US" dirty="0"/>
          </a:p>
        </p:txBody>
      </p:sp>
      <p:sp>
        <p:nvSpPr>
          <p:cNvPr id="3" name="Content Placeholder 2"/>
          <p:cNvSpPr>
            <a:spLocks noGrp="1"/>
          </p:cNvSpPr>
          <p:nvPr>
            <p:ph idx="1"/>
          </p:nvPr>
        </p:nvSpPr>
        <p:spPr/>
        <p:txBody>
          <a:bodyPr/>
          <a:lstStyle/>
          <a:p>
            <a:r>
              <a:rPr lang="en-US" dirty="0" smtClean="0"/>
              <a:t>400 square degrees of M31-M33</a:t>
            </a:r>
          </a:p>
          <a:p>
            <a:r>
              <a:rPr lang="en-US" dirty="0" smtClean="0"/>
              <a:t>Extends out 150 </a:t>
            </a:r>
            <a:r>
              <a:rPr lang="en-US" dirty="0" err="1" smtClean="0"/>
              <a:t>kpc</a:t>
            </a:r>
            <a:r>
              <a:rPr lang="en-US" dirty="0" smtClean="0"/>
              <a:t> from M31</a:t>
            </a:r>
          </a:p>
          <a:p>
            <a:r>
              <a:rPr lang="en-US" dirty="0" smtClean="0"/>
              <a:t>CFHT Megaprime g and </a:t>
            </a:r>
            <a:r>
              <a:rPr lang="en-US" dirty="0" err="1" smtClean="0"/>
              <a:t>i</a:t>
            </a:r>
            <a:r>
              <a:rPr lang="en-US" dirty="0" smtClean="0"/>
              <a:t> band images</a:t>
            </a:r>
          </a:p>
          <a:p>
            <a:r>
              <a:rPr lang="en-US" dirty="0" smtClean="0"/>
              <a:t>i~24.5mag limit</a:t>
            </a:r>
          </a:p>
          <a:p>
            <a:r>
              <a:rPr lang="en-US" dirty="0" smtClean="0"/>
              <a:t>Color-</a:t>
            </a:r>
            <a:r>
              <a:rPr lang="en-US" dirty="0" err="1" smtClean="0"/>
              <a:t>mag</a:t>
            </a:r>
            <a:r>
              <a:rPr lang="en-US" dirty="0" smtClean="0"/>
              <a:t> matched to old RGB isochrones</a:t>
            </a:r>
          </a:p>
          <a:p>
            <a:pPr lvl="1"/>
            <a:r>
              <a:rPr lang="en-US" dirty="0" smtClean="0"/>
              <a:t>Gives [Fe/H]</a:t>
            </a:r>
          </a:p>
          <a:p>
            <a:pPr lvl="1"/>
            <a:r>
              <a:rPr lang="en-US" dirty="0" smtClean="0"/>
              <a:t>For roughly 4 million stars</a:t>
            </a:r>
          </a:p>
          <a:p>
            <a:pPr lvl="1"/>
            <a:r>
              <a:rPr lang="en-US" dirty="0" smtClean="0"/>
              <a:t>Limit ~34 </a:t>
            </a:r>
            <a:r>
              <a:rPr lang="en-US" dirty="0" err="1" smtClean="0"/>
              <a:t>mag</a:t>
            </a:r>
            <a:r>
              <a:rPr lang="en-US" dirty="0" smtClean="0"/>
              <a:t>/sq </a:t>
            </a:r>
            <a:r>
              <a:rPr lang="en-US" dirty="0" err="1" smtClean="0"/>
              <a:t>arcsec</a:t>
            </a:r>
            <a:endParaRPr lang="en-US" dirty="0"/>
          </a:p>
        </p:txBody>
      </p:sp>
      <p:pic>
        <p:nvPicPr>
          <p:cNvPr id="5122" name="Picture 2" descr="http://www.wonkette.com/politics/pandas%202.jpg"/>
          <p:cNvPicPr>
            <a:picLocks noChangeAspect="1" noChangeArrowheads="1"/>
          </p:cNvPicPr>
          <p:nvPr/>
        </p:nvPicPr>
        <p:blipFill>
          <a:blip r:embed="rId2" cstate="print"/>
          <a:srcRect/>
          <a:stretch>
            <a:fillRect/>
          </a:stretch>
        </p:blipFill>
        <p:spPr bwMode="auto">
          <a:xfrm>
            <a:off x="5638800" y="4404360"/>
            <a:ext cx="3505200" cy="245364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img8.hostingpics.net/pics/383745M31_M33_270909.jpg"/>
          <p:cNvPicPr>
            <a:picLocks noChangeAspect="1" noChangeArrowheads="1"/>
          </p:cNvPicPr>
          <p:nvPr/>
        </p:nvPicPr>
        <p:blipFill>
          <a:blip r:embed="rId2" cstate="print"/>
          <a:srcRect r="8000"/>
          <a:stretch>
            <a:fillRect/>
          </a:stretch>
        </p:blipFill>
        <p:spPr bwMode="auto">
          <a:xfrm flipH="1">
            <a:off x="0" y="0"/>
            <a:ext cx="9199166" cy="6629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0" y="-670"/>
          <a:ext cx="9144000" cy="6858670"/>
        </p:xfrm>
        <a:graphic>
          <a:graphicData uri="http://schemas.openxmlformats.org/presentationml/2006/ole">
            <p:oleObj spid="_x0000_s1026" name="Acrobat Document" r:id="rId3" imgW="9753600" imgH="7315200" progId="AcroExch.Document.7">
              <p:embed/>
            </p:oleObj>
          </a:graphicData>
        </a:graphic>
      </p:graphicFrame>
      <p:sp>
        <p:nvSpPr>
          <p:cNvPr id="3" name="TextBox 2"/>
          <p:cNvSpPr txBox="1"/>
          <p:nvPr/>
        </p:nvSpPr>
        <p:spPr>
          <a:xfrm>
            <a:off x="4267200" y="685800"/>
            <a:ext cx="1600200" cy="369332"/>
          </a:xfrm>
          <a:prstGeom prst="rect">
            <a:avLst/>
          </a:prstGeom>
          <a:noFill/>
        </p:spPr>
        <p:txBody>
          <a:bodyPr wrap="square" rtlCol="0">
            <a:spAutoFit/>
          </a:bodyPr>
          <a:lstStyle/>
          <a:p>
            <a:r>
              <a:rPr lang="en-US" dirty="0" err="1" smtClean="0">
                <a:solidFill>
                  <a:schemeClr val="bg1"/>
                </a:solidFill>
              </a:rPr>
              <a:t>AndXXVII</a:t>
            </a:r>
            <a:endParaRPr lang="en-US" dirty="0" smtClean="0">
              <a:solidFill>
                <a:schemeClr val="bg1"/>
              </a:solidFill>
            </a:endParaRPr>
          </a:p>
        </p:txBody>
      </p:sp>
      <p:sp>
        <p:nvSpPr>
          <p:cNvPr id="6" name="Right Arrow 5"/>
          <p:cNvSpPr/>
          <p:nvPr/>
        </p:nvSpPr>
        <p:spPr>
          <a:xfrm>
            <a:off x="5334000" y="762000"/>
            <a:ext cx="685800" cy="304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m.jpg"/>
          <p:cNvPicPr>
            <a:picLocks noChangeAspect="1"/>
          </p:cNvPicPr>
          <p:nvPr/>
        </p:nvPicPr>
        <p:blipFill>
          <a:blip r:embed="rId2" cstate="print"/>
          <a:srcRect l="1111" t="10000" r="11111"/>
          <a:stretch>
            <a:fillRect/>
          </a:stretch>
        </p:blipFill>
        <p:spPr>
          <a:xfrm>
            <a:off x="533400" y="-17362"/>
            <a:ext cx="7696200" cy="687536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M31z1016_col.jpg"/>
          <p:cNvPicPr>
            <a:picLocks noChangeAspect="1"/>
          </p:cNvPicPr>
          <p:nvPr/>
        </p:nvPicPr>
        <p:blipFill>
          <a:blip r:embed="rId2" cstate="print">
            <a:lum bright="-10000" contrast="10000"/>
          </a:blip>
          <a:srcRect l="18333" t="5299" r="20000" b="16883"/>
          <a:stretch>
            <a:fillRect/>
          </a:stretch>
        </p:blipFill>
        <p:spPr>
          <a:xfrm>
            <a:off x="0" y="0"/>
            <a:ext cx="9144000" cy="6895965"/>
          </a:xfrm>
          <a:prstGeom prst="rect">
            <a:avLst/>
          </a:prstGeom>
        </p:spPr>
      </p:pic>
      <p:sp>
        <p:nvSpPr>
          <p:cNvPr id="6" name="TextBox 5"/>
          <p:cNvSpPr txBox="1"/>
          <p:nvPr/>
        </p:nvSpPr>
        <p:spPr>
          <a:xfrm>
            <a:off x="7162800" y="0"/>
            <a:ext cx="1981200" cy="523220"/>
          </a:xfrm>
          <a:prstGeom prst="rect">
            <a:avLst/>
          </a:prstGeom>
          <a:noFill/>
        </p:spPr>
        <p:txBody>
          <a:bodyPr wrap="square" rtlCol="0">
            <a:spAutoFit/>
          </a:bodyPr>
          <a:lstStyle/>
          <a:p>
            <a:r>
              <a:rPr lang="en-US" sz="2800" dirty="0" smtClean="0">
                <a:solidFill>
                  <a:schemeClr val="bg1"/>
                </a:solidFill>
              </a:rPr>
              <a:t>NW Stream</a:t>
            </a:r>
            <a:endParaRPr lang="en-US" sz="2800" dirty="0">
              <a:solidFill>
                <a:schemeClr val="bg1"/>
              </a:solidFill>
            </a:endParaRPr>
          </a:p>
        </p:txBody>
      </p:sp>
      <p:sp>
        <p:nvSpPr>
          <p:cNvPr id="7" name="Left Arrow 6"/>
          <p:cNvSpPr/>
          <p:nvPr/>
        </p:nvSpPr>
        <p:spPr>
          <a:xfrm>
            <a:off x="7543800" y="1447800"/>
            <a:ext cx="1143000" cy="5334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5562600" y="838200"/>
            <a:ext cx="7620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M31B_med.png"/>
          <p:cNvPicPr>
            <a:picLocks noChangeAspect="1"/>
          </p:cNvPicPr>
          <p:nvPr/>
        </p:nvPicPr>
        <p:blipFill>
          <a:blip r:embed="rId2" cstate="print"/>
          <a:srcRect l="9739" t="33333" r="12614" b="6667"/>
          <a:stretch>
            <a:fillRect/>
          </a:stretch>
        </p:blipFill>
        <p:spPr>
          <a:xfrm>
            <a:off x="1600200" y="0"/>
            <a:ext cx="6858000"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3.eps"/>
          <p:cNvPicPr>
            <a:picLocks noChangeAspect="1"/>
          </p:cNvPicPr>
          <p:nvPr/>
        </p:nvPicPr>
        <p:blipFill>
          <a:blip r:embed="rId2" cstate="print"/>
          <a:stretch>
            <a:fillRect/>
          </a:stretch>
        </p:blipFill>
        <p:spPr>
          <a:xfrm>
            <a:off x="1151087" y="0"/>
            <a:ext cx="6841825" cy="6858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Non-uniform photometric coverage</a:t>
            </a:r>
            <a:endParaRPr lang="en-CA" dirty="0"/>
          </a:p>
        </p:txBody>
      </p:sp>
      <p:pic>
        <p:nvPicPr>
          <p:cNvPr id="5" name="Content Placeholder 4" descr="filter09.jpg"/>
          <p:cNvPicPr>
            <a:picLocks noGrp="1" noChangeAspect="1"/>
          </p:cNvPicPr>
          <p:nvPr>
            <p:ph sz="half" idx="1"/>
          </p:nvPr>
        </p:nvPicPr>
        <p:blipFill>
          <a:blip r:embed="rId2" cstate="print"/>
          <a:stretch>
            <a:fillRect/>
          </a:stretch>
        </p:blipFill>
        <p:spPr>
          <a:xfrm>
            <a:off x="457200" y="2249206"/>
            <a:ext cx="4038600" cy="3227950"/>
          </a:xfrm>
        </p:spPr>
      </p:pic>
      <p:pic>
        <p:nvPicPr>
          <p:cNvPr id="6" name="Content Placeholder 5" descr="mask09.jpg"/>
          <p:cNvPicPr>
            <a:picLocks noGrp="1" noChangeAspect="1"/>
          </p:cNvPicPr>
          <p:nvPr>
            <p:ph sz="half" idx="2"/>
          </p:nvPr>
        </p:nvPicPr>
        <p:blipFill>
          <a:blip r:embed="rId3" cstate="print"/>
          <a:stretch>
            <a:fillRect/>
          </a:stretch>
        </p:blipFill>
        <p:spPr>
          <a:xfrm>
            <a:off x="4648200" y="2157675"/>
            <a:ext cx="4038600" cy="3411012"/>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0096" r="9910"/>
          <a:stretch>
            <a:fillRect/>
          </a:stretch>
        </p:blipFill>
        <p:spPr bwMode="auto">
          <a:xfrm>
            <a:off x="-1" y="-19790"/>
            <a:ext cx="9086711" cy="687779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g4.eps"/>
          <p:cNvPicPr>
            <a:picLocks noChangeAspect="1"/>
          </p:cNvPicPr>
          <p:nvPr/>
        </p:nvPicPr>
        <p:blipFill>
          <a:blip r:embed="rId2" cstate="print"/>
          <a:stretch>
            <a:fillRect/>
          </a:stretch>
        </p:blipFill>
        <p:spPr>
          <a:xfrm>
            <a:off x="685800" y="0"/>
            <a:ext cx="6928982" cy="6858000"/>
          </a:xfrm>
          <a:prstGeom prst="rect">
            <a:avLst/>
          </a:prstGeom>
        </p:spPr>
      </p:pic>
      <p:sp>
        <p:nvSpPr>
          <p:cNvPr id="3" name="TextBox 2"/>
          <p:cNvSpPr txBox="1"/>
          <p:nvPr/>
        </p:nvSpPr>
        <p:spPr>
          <a:xfrm>
            <a:off x="3581400" y="457200"/>
            <a:ext cx="3733800" cy="523220"/>
          </a:xfrm>
          <a:prstGeom prst="rect">
            <a:avLst/>
          </a:prstGeom>
          <a:noFill/>
        </p:spPr>
        <p:txBody>
          <a:bodyPr wrap="square" rtlCol="0">
            <a:spAutoFit/>
          </a:bodyPr>
          <a:lstStyle/>
          <a:p>
            <a:r>
              <a:rPr lang="en-US" sz="2800" b="1" dirty="0" smtClean="0"/>
              <a:t>Stream width</a:t>
            </a:r>
            <a:endParaRPr lang="en-US" sz="2800" b="1" dirty="0"/>
          </a:p>
        </p:txBody>
      </p:sp>
      <p:sp>
        <p:nvSpPr>
          <p:cNvPr id="4" name="Down Arrow 3"/>
          <p:cNvSpPr/>
          <p:nvPr/>
        </p:nvSpPr>
        <p:spPr>
          <a:xfrm>
            <a:off x="2971800" y="1828800"/>
            <a:ext cx="2286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352800" y="1828800"/>
            <a:ext cx="1828800" cy="369332"/>
          </a:xfrm>
          <a:prstGeom prst="rect">
            <a:avLst/>
          </a:prstGeom>
          <a:noFill/>
        </p:spPr>
        <p:txBody>
          <a:bodyPr wrap="square" rtlCol="0">
            <a:spAutoFit/>
          </a:bodyPr>
          <a:lstStyle/>
          <a:p>
            <a:r>
              <a:rPr lang="en-US" dirty="0" smtClean="0"/>
              <a:t>2.5</a:t>
            </a:r>
            <a:r>
              <a:rPr lang="en-US" dirty="0" smtClean="0"/>
              <a:t> </a:t>
            </a:r>
            <a:r>
              <a:rPr lang="en-US" dirty="0" err="1" smtClean="0"/>
              <a:t>kpc</a:t>
            </a: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The two star-crossed galaxies: location of the Andromeda Galaxy (Messier 31 or M31) and Triangulum Galaxy (M33) on the sky, with bright stars and constellations marked. These galaxies are named after the constellations in which they are seen."/>
          <p:cNvPicPr>
            <a:picLocks noChangeAspect="1" noChangeArrowheads="1"/>
          </p:cNvPicPr>
          <p:nvPr/>
        </p:nvPicPr>
        <p:blipFill>
          <a:blip r:embed="rId2" cstate="print"/>
          <a:srcRect/>
          <a:stretch>
            <a:fillRect/>
          </a:stretch>
        </p:blipFill>
        <p:spPr bwMode="auto">
          <a:xfrm>
            <a:off x="9806" y="-2796"/>
            <a:ext cx="9134194" cy="686079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43200" y="228600"/>
            <a:ext cx="4724400" cy="769441"/>
          </a:xfrm>
          <a:prstGeom prst="rect">
            <a:avLst/>
          </a:prstGeom>
          <a:noFill/>
        </p:spPr>
        <p:txBody>
          <a:bodyPr wrap="square" rtlCol="0">
            <a:spAutoFit/>
          </a:bodyPr>
          <a:lstStyle/>
          <a:p>
            <a:r>
              <a:rPr lang="en-US" sz="4400" b="1" dirty="0" smtClean="0"/>
              <a:t>Density in Stream</a:t>
            </a:r>
            <a:endParaRPr lang="en-US" sz="4400" b="1" dirty="0"/>
          </a:p>
        </p:txBody>
      </p:sp>
      <p:pic>
        <p:nvPicPr>
          <p:cNvPr id="7" name="Picture 6" descr="fig6.eps"/>
          <p:cNvPicPr>
            <a:picLocks noChangeAspect="1"/>
          </p:cNvPicPr>
          <p:nvPr/>
        </p:nvPicPr>
        <p:blipFill>
          <a:blip r:embed="rId2" cstate="print"/>
          <a:stretch>
            <a:fillRect/>
          </a:stretch>
        </p:blipFill>
        <p:spPr>
          <a:xfrm>
            <a:off x="1262986" y="0"/>
            <a:ext cx="6618027" cy="6858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7.eps"/>
          <p:cNvPicPr>
            <a:picLocks noChangeAspect="1"/>
          </p:cNvPicPr>
          <p:nvPr/>
        </p:nvPicPr>
        <p:blipFill>
          <a:blip r:embed="rId2" cstate="print"/>
          <a:stretch>
            <a:fillRect/>
          </a:stretch>
        </p:blipFill>
        <p:spPr>
          <a:xfrm>
            <a:off x="1151087" y="0"/>
            <a:ext cx="6841825" cy="6858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228600"/>
            <a:ext cx="8610600" cy="769441"/>
          </a:xfrm>
          <a:prstGeom prst="rect">
            <a:avLst/>
          </a:prstGeom>
          <a:noFill/>
        </p:spPr>
        <p:txBody>
          <a:bodyPr wrap="square" rtlCol="0">
            <a:spAutoFit/>
          </a:bodyPr>
          <a:lstStyle/>
          <a:p>
            <a:r>
              <a:rPr lang="en-US" sz="4400" b="1" dirty="0" smtClean="0"/>
              <a:t>No stream at high metal abundance</a:t>
            </a:r>
            <a:endParaRPr lang="en-US" sz="4400" b="1" dirty="0"/>
          </a:p>
        </p:txBody>
      </p:sp>
      <p:pic>
        <p:nvPicPr>
          <p:cNvPr id="4" name="Picture 3" descr="fig8.eps"/>
          <p:cNvPicPr>
            <a:picLocks noChangeAspect="1"/>
          </p:cNvPicPr>
          <p:nvPr/>
        </p:nvPicPr>
        <p:blipFill>
          <a:blip r:embed="rId2" cstate="print"/>
          <a:stretch>
            <a:fillRect/>
          </a:stretch>
        </p:blipFill>
        <p:spPr>
          <a:xfrm>
            <a:off x="914400" y="0"/>
            <a:ext cx="6618027" cy="6858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Statistical Significance of Lumps</a:t>
            </a:r>
            <a:endParaRPr lang="en-US"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Stream is a 15% </a:t>
            </a:r>
            <a:r>
              <a:rPr lang="en-US" dirty="0" err="1" smtClean="0">
                <a:latin typeface="Times New Roman" pitchFamily="18" charset="0"/>
                <a:cs typeface="Times New Roman" pitchFamily="18" charset="0"/>
              </a:rPr>
              <a:t>overdensity</a:t>
            </a:r>
            <a:endParaRPr lang="en-US" dirty="0" smtClean="0">
              <a:latin typeface="Times New Roman" pitchFamily="18" charset="0"/>
              <a:cs typeface="Times New Roman" pitchFamily="18" charset="0"/>
            </a:endParaRPr>
          </a:p>
          <a:p>
            <a:pPr lvl="1"/>
            <a:r>
              <a:rPr lang="en-US" dirty="0" smtClean="0">
                <a:latin typeface="Times New Roman" pitchFamily="18" charset="0"/>
                <a:cs typeface="Times New Roman" pitchFamily="18" charset="0"/>
              </a:rPr>
              <a:t>Stats dominated by background fluctuations</a:t>
            </a:r>
          </a:p>
          <a:p>
            <a:r>
              <a:rPr lang="el-GR" dirty="0" smtClean="0">
                <a:latin typeface="Times New Roman" pitchFamily="18" charset="0"/>
                <a:cs typeface="Times New Roman" pitchFamily="18" charset="0"/>
              </a:rPr>
              <a:t>χ</a:t>
            </a:r>
            <a:r>
              <a:rPr lang="en-US" dirty="0" smtClean="0">
                <a:latin typeface="Times New Roman" pitchFamily="18" charset="0"/>
                <a:cs typeface="Times New Roman" pitchFamily="18" charset="0"/>
              </a:rPr>
              <a:t> </a:t>
            </a:r>
            <a:r>
              <a:rPr lang="en-US" baseline="30000" dirty="0" smtClean="0">
                <a:latin typeface="Times New Roman" pitchFamily="18" charset="0"/>
                <a:cs typeface="Times New Roman" pitchFamily="18" charset="0"/>
              </a:rPr>
              <a:t>2</a:t>
            </a:r>
            <a:r>
              <a:rPr lang="en-US" baseline="-25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ν</a:t>
            </a:r>
            <a:r>
              <a:rPr lang="en-US" dirty="0" smtClean="0">
                <a:latin typeface="Times New Roman" pitchFamily="18" charset="0"/>
                <a:cs typeface="Times New Roman" pitchFamily="18" charset="0"/>
              </a:rPr>
              <a:t> </a:t>
            </a:r>
            <a:r>
              <a:rPr lang="en-US" dirty="0" smtClean="0">
                <a:cs typeface="Times New Roman" pitchFamily="18" charset="0"/>
              </a:rPr>
              <a:t>indicates &gt;99.9999% confidence that fluctuations are in excess of noise for 1, 2, 4 and 8 degree binning (scales 3-20 </a:t>
            </a:r>
            <a:r>
              <a:rPr lang="en-US" dirty="0" err="1" smtClean="0">
                <a:cs typeface="Times New Roman" pitchFamily="18" charset="0"/>
              </a:rPr>
              <a:t>kpc</a:t>
            </a:r>
            <a:r>
              <a:rPr lang="en-US" dirty="0" smtClean="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lumpy/non-lumpy streams</a:t>
            </a:r>
            <a:endParaRPr lang="en-US" dirty="0"/>
          </a:p>
        </p:txBody>
      </p:sp>
      <p:sp>
        <p:nvSpPr>
          <p:cNvPr id="3" name="Content Placeholder 2"/>
          <p:cNvSpPr>
            <a:spLocks noGrp="1"/>
          </p:cNvSpPr>
          <p:nvPr>
            <p:ph idx="1"/>
          </p:nvPr>
        </p:nvSpPr>
        <p:spPr/>
        <p:txBody>
          <a:bodyPr>
            <a:normAutofit lnSpcReduction="10000"/>
          </a:bodyPr>
          <a:lstStyle/>
          <a:p>
            <a:r>
              <a:rPr lang="en-US" dirty="0" smtClean="0"/>
              <a:t>Pal 5: </a:t>
            </a:r>
            <a:r>
              <a:rPr lang="en-US" dirty="0" err="1" smtClean="0"/>
              <a:t>Oddenkirchen</a:t>
            </a:r>
            <a:r>
              <a:rPr lang="en-US" dirty="0" smtClean="0"/>
              <a:t> et al. one lump in 4kpc long segment </a:t>
            </a:r>
          </a:p>
          <a:p>
            <a:endParaRPr lang="en-US" dirty="0" smtClean="0"/>
          </a:p>
          <a:p>
            <a:endParaRPr lang="en-US" dirty="0" smtClean="0"/>
          </a:p>
          <a:p>
            <a:endParaRPr lang="en-US" dirty="0" smtClean="0"/>
          </a:p>
          <a:p>
            <a:r>
              <a:rPr lang="en-US" dirty="0" err="1" smtClean="0"/>
              <a:t>Sgr</a:t>
            </a:r>
            <a:r>
              <a:rPr lang="en-US" dirty="0" smtClean="0"/>
              <a:t>: </a:t>
            </a:r>
            <a:r>
              <a:rPr lang="en-US" dirty="0" err="1" smtClean="0"/>
              <a:t>Majewski</a:t>
            </a:r>
            <a:r>
              <a:rPr lang="en-US" dirty="0" smtClean="0"/>
              <a:t> et al. find such small velocity deviations that assert that the MW halo must be smooth. Possibly, but velocities are culled to remove outliers that may be part of stream.</a:t>
            </a:r>
            <a:endParaRPr lang="en-US" dirty="0"/>
          </a:p>
        </p:txBody>
      </p:sp>
      <p:pic>
        <p:nvPicPr>
          <p:cNvPr id="23555" name="Picture 3"/>
          <p:cNvPicPr>
            <a:picLocks noChangeAspect="1" noChangeArrowheads="1"/>
          </p:cNvPicPr>
          <p:nvPr/>
        </p:nvPicPr>
        <p:blipFill>
          <a:blip r:embed="rId2" cstate="print"/>
          <a:srcRect/>
          <a:stretch>
            <a:fillRect/>
          </a:stretch>
        </p:blipFill>
        <p:spPr bwMode="auto">
          <a:xfrm>
            <a:off x="4038600" y="2057400"/>
            <a:ext cx="4017265"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Discussion</a:t>
            </a:r>
            <a:endParaRPr lang="en-US" b="1" dirty="0"/>
          </a:p>
        </p:txBody>
      </p:sp>
      <p:sp>
        <p:nvSpPr>
          <p:cNvPr id="3" name="Content Placeholder 2"/>
          <p:cNvSpPr>
            <a:spLocks noGrp="1"/>
          </p:cNvSpPr>
          <p:nvPr>
            <p:ph idx="1"/>
          </p:nvPr>
        </p:nvSpPr>
        <p:spPr/>
        <p:txBody>
          <a:bodyPr>
            <a:normAutofit fontScale="85000" lnSpcReduction="20000"/>
          </a:bodyPr>
          <a:lstStyle/>
          <a:p>
            <a:r>
              <a:rPr lang="en-US" b="1" dirty="0" smtClean="0"/>
              <a:t>Stream is </a:t>
            </a:r>
            <a:r>
              <a:rPr lang="en-US" b="1" dirty="0" smtClean="0"/>
              <a:t>lumpy =&gt; halo cannot be smooth</a:t>
            </a:r>
            <a:endParaRPr lang="en-US" b="1" dirty="0" smtClean="0"/>
          </a:p>
          <a:p>
            <a:pPr lvl="1"/>
            <a:r>
              <a:rPr lang="en-US" dirty="0" smtClean="0"/>
              <a:t>Density 0-3x mean</a:t>
            </a:r>
          </a:p>
          <a:p>
            <a:pPr lvl="1"/>
            <a:r>
              <a:rPr lang="en-US" dirty="0" smtClean="0"/>
              <a:t>Scales 3-20 </a:t>
            </a:r>
            <a:r>
              <a:rPr lang="en-US" dirty="0" err="1" smtClean="0"/>
              <a:t>kpc</a:t>
            </a:r>
            <a:endParaRPr lang="en-US" dirty="0" smtClean="0"/>
          </a:p>
          <a:p>
            <a:pPr lvl="1"/>
            <a:r>
              <a:rPr lang="en-US" dirty="0" smtClean="0"/>
              <a:t>Statistical significance &gt;99.999% confidence</a:t>
            </a:r>
          </a:p>
          <a:p>
            <a:r>
              <a:rPr lang="en-US" b="1" dirty="0" smtClean="0"/>
              <a:t>Dark matter cannot be smooth</a:t>
            </a:r>
          </a:p>
          <a:p>
            <a:r>
              <a:rPr lang="en-US" b="1" dirty="0" smtClean="0"/>
              <a:t>What causes the lumpiness?</a:t>
            </a:r>
          </a:p>
          <a:p>
            <a:pPr lvl="1"/>
            <a:r>
              <a:rPr lang="en-US" dirty="0" smtClean="0"/>
              <a:t>Jeans instabilities  [wavelength too long]</a:t>
            </a:r>
          </a:p>
          <a:p>
            <a:pPr lvl="1"/>
            <a:r>
              <a:rPr lang="en-US" dirty="0" smtClean="0"/>
              <a:t>Resonant ejection ? Not in n-body</a:t>
            </a:r>
          </a:p>
          <a:p>
            <a:pPr lvl="1"/>
            <a:r>
              <a:rPr lang="en-US" dirty="0" err="1" smtClean="0"/>
              <a:t>Epicyclic</a:t>
            </a:r>
            <a:r>
              <a:rPr lang="en-US" dirty="0" smtClean="0"/>
              <a:t> orbit pileup ? [wavelengths too long]</a:t>
            </a:r>
          </a:p>
          <a:p>
            <a:pPr lvl="1"/>
            <a:r>
              <a:rPr lang="en-US" b="1" dirty="0" smtClean="0"/>
              <a:t>Dark matter sub-halos: seems likely</a:t>
            </a:r>
          </a:p>
          <a:p>
            <a:pPr lvl="1"/>
            <a:r>
              <a:rPr lang="en-US" b="1" dirty="0" smtClean="0"/>
              <a:t>LUMPY CDM halo consistent</a:t>
            </a:r>
          </a:p>
          <a:p>
            <a:pPr lvl="1">
              <a:buNone/>
            </a:pP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Cosmology focus changed</a:t>
            </a:r>
            <a:endParaRPr lang="en-US" dirty="0"/>
          </a:p>
        </p:txBody>
      </p:sp>
      <p:sp>
        <p:nvSpPr>
          <p:cNvPr id="3" name="Content Placeholder 2"/>
          <p:cNvSpPr>
            <a:spLocks noGrp="1"/>
          </p:cNvSpPr>
          <p:nvPr>
            <p:ph idx="1"/>
          </p:nvPr>
        </p:nvSpPr>
        <p:spPr/>
        <p:txBody>
          <a:bodyPr/>
          <a:lstStyle/>
          <a:p>
            <a:r>
              <a:rPr lang="en-US" dirty="0" smtClean="0"/>
              <a:t>Many parameters of the universe known to 2-3 digits</a:t>
            </a:r>
          </a:p>
          <a:p>
            <a:pPr lvl="1"/>
            <a:r>
              <a:rPr lang="en-US" dirty="0" smtClean="0"/>
              <a:t>“just six numbers</a:t>
            </a:r>
            <a:r>
              <a:rPr lang="en-US" dirty="0" smtClean="0"/>
              <a:t>”</a:t>
            </a:r>
          </a:p>
          <a:p>
            <a:pPr lvl="1"/>
            <a:r>
              <a:rPr lang="en-US" dirty="0" smtClean="0"/>
              <a:t>Two Dark numbers</a:t>
            </a:r>
            <a:endParaRPr lang="en-US" dirty="0" smtClean="0"/>
          </a:p>
          <a:p>
            <a:r>
              <a:rPr lang="en-US" dirty="0" smtClean="0"/>
              <a:t>What is the physics of this stuff?</a:t>
            </a:r>
          </a:p>
          <a:p>
            <a:r>
              <a:rPr lang="en-US" dirty="0" smtClean="0"/>
              <a:t>Why</a:t>
            </a:r>
            <a:r>
              <a:rPr lang="en-US" dirty="0" smtClean="0"/>
              <a:t>?</a:t>
            </a:r>
          </a:p>
          <a:p>
            <a:pPr>
              <a:buNone/>
            </a:pPr>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quarius.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533400" y="304800"/>
            <a:ext cx="5943600" cy="1754326"/>
          </a:xfrm>
          <a:prstGeom prst="rect">
            <a:avLst/>
          </a:prstGeom>
          <a:noFill/>
        </p:spPr>
        <p:txBody>
          <a:bodyPr wrap="square" rtlCol="0">
            <a:spAutoFit/>
          </a:bodyPr>
          <a:lstStyle/>
          <a:p>
            <a:r>
              <a:rPr lang="en-CA" sz="3600" dirty="0" smtClean="0">
                <a:solidFill>
                  <a:schemeClr val="bg1"/>
                </a:solidFill>
              </a:rPr>
              <a:t>N-body CDM dark matter simulation: 10’s of 1000’s of halos</a:t>
            </a:r>
            <a:endParaRPr lang="en-CA" sz="36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CDM Halos ~10% mass in sub-halos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Tidal streams </a:t>
            </a:r>
            <a:r>
              <a:rPr lang="en-US" b="1" dirty="0" smtClean="0"/>
              <a:t>cannot</a:t>
            </a:r>
            <a:r>
              <a:rPr lang="en-US" dirty="0" smtClean="0"/>
              <a:t> remain smooth in CDM</a:t>
            </a:r>
          </a:p>
          <a:p>
            <a:pPr lvl="1"/>
            <a:r>
              <a:rPr lang="en-US" dirty="0" smtClean="0"/>
              <a:t>Folded, </a:t>
            </a:r>
          </a:p>
          <a:p>
            <a:pPr lvl="1"/>
            <a:r>
              <a:rPr lang="en-US" dirty="0" smtClean="0"/>
              <a:t>chopped, </a:t>
            </a:r>
          </a:p>
          <a:p>
            <a:pPr lvl="1"/>
            <a:r>
              <a:rPr lang="en-US" dirty="0" smtClean="0"/>
              <a:t>heated</a:t>
            </a:r>
          </a:p>
          <a:p>
            <a:r>
              <a:rPr lang="en-US" dirty="0" smtClean="0"/>
              <a:t>Are observed streams </a:t>
            </a:r>
            <a:r>
              <a:rPr lang="en-US" b="1" dirty="0" smtClean="0"/>
              <a:t>smooth or lumpy?</a:t>
            </a:r>
          </a:p>
          <a:p>
            <a:r>
              <a:rPr lang="en-US" dirty="0" smtClean="0"/>
              <a:t>Complications: </a:t>
            </a:r>
          </a:p>
          <a:p>
            <a:pPr lvl="2"/>
            <a:r>
              <a:rPr lang="en-US" dirty="0" smtClean="0"/>
              <a:t>foregrounds, </a:t>
            </a:r>
          </a:p>
          <a:p>
            <a:pPr lvl="2"/>
            <a:r>
              <a:rPr lang="en-US" dirty="0" smtClean="0"/>
              <a:t>small N stats</a:t>
            </a:r>
          </a:p>
          <a:p>
            <a:pPr lvl="2"/>
            <a:r>
              <a:rPr lang="en-US" dirty="0" smtClean="0"/>
              <a:t>Stream Age</a:t>
            </a:r>
          </a:p>
          <a:p>
            <a:pPr lvl="2"/>
            <a:r>
              <a:rPr lang="en-US" dirty="0" smtClean="0"/>
              <a:t>Other dynamics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9a.png"/>
          <p:cNvPicPr>
            <a:picLocks noChangeAspect="1"/>
          </p:cNvPicPr>
          <p:nvPr/>
        </p:nvPicPr>
        <p:blipFill>
          <a:blip r:embed="rId2" cstate="print"/>
          <a:srcRect l="20124" t="33334" r="2829" b="16666"/>
          <a:stretch>
            <a:fillRect/>
          </a:stretch>
        </p:blipFill>
        <p:spPr>
          <a:xfrm>
            <a:off x="762000" y="-1"/>
            <a:ext cx="7315199" cy="6834673"/>
          </a:xfrm>
          <a:prstGeom prst="rect">
            <a:avLst/>
          </a:prstGeom>
        </p:spPr>
      </p:pic>
      <p:sp>
        <p:nvSpPr>
          <p:cNvPr id="6" name="TextBox 5"/>
          <p:cNvSpPr txBox="1"/>
          <p:nvPr/>
        </p:nvSpPr>
        <p:spPr>
          <a:xfrm>
            <a:off x="609600" y="381000"/>
            <a:ext cx="2209800" cy="369332"/>
          </a:xfrm>
          <a:prstGeom prst="rect">
            <a:avLst/>
          </a:prstGeom>
          <a:noFill/>
        </p:spPr>
        <p:txBody>
          <a:bodyPr wrap="square" rtlCol="0">
            <a:spAutoFit/>
          </a:bodyPr>
          <a:lstStyle/>
          <a:p>
            <a:r>
              <a:rPr lang="en-US" dirty="0" smtClean="0"/>
              <a:t>smooth</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9b.png"/>
          <p:cNvPicPr>
            <a:picLocks noChangeAspect="1"/>
          </p:cNvPicPr>
          <p:nvPr/>
        </p:nvPicPr>
        <p:blipFill>
          <a:blip r:embed="rId2" cstate="print"/>
          <a:srcRect l="32704" t="32222" r="2829" b="18889"/>
          <a:stretch>
            <a:fillRect/>
          </a:stretch>
        </p:blipFill>
        <p:spPr>
          <a:xfrm>
            <a:off x="1600200" y="-1"/>
            <a:ext cx="6400800" cy="6869152"/>
          </a:xfrm>
          <a:prstGeom prst="rect">
            <a:avLst/>
          </a:prstGeom>
        </p:spPr>
      </p:pic>
      <p:sp>
        <p:nvSpPr>
          <p:cNvPr id="4" name="TextBox 3"/>
          <p:cNvSpPr txBox="1"/>
          <p:nvPr/>
        </p:nvSpPr>
        <p:spPr>
          <a:xfrm>
            <a:off x="609600" y="457200"/>
            <a:ext cx="2667000" cy="369332"/>
          </a:xfrm>
          <a:prstGeom prst="rect">
            <a:avLst/>
          </a:prstGeom>
          <a:noFill/>
        </p:spPr>
        <p:txBody>
          <a:bodyPr wrap="square" rtlCol="0">
            <a:spAutoFit/>
          </a:bodyPr>
          <a:lstStyle/>
          <a:p>
            <a:r>
              <a:rPr lang="en-US" dirty="0" smtClean="0"/>
              <a:t>5 sub-halos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9c.png"/>
          <p:cNvPicPr>
            <a:picLocks noChangeAspect="1"/>
          </p:cNvPicPr>
          <p:nvPr/>
        </p:nvPicPr>
        <p:blipFill>
          <a:blip r:embed="rId2" cstate="print"/>
          <a:srcRect l="16980" t="25556" r="2829" b="21111"/>
          <a:stretch>
            <a:fillRect/>
          </a:stretch>
        </p:blipFill>
        <p:spPr>
          <a:xfrm>
            <a:off x="1066799" y="0"/>
            <a:ext cx="7286625" cy="6858000"/>
          </a:xfrm>
          <a:prstGeom prst="rect">
            <a:avLst/>
          </a:prstGeom>
        </p:spPr>
      </p:pic>
      <p:sp>
        <p:nvSpPr>
          <p:cNvPr id="3" name="TextBox 2"/>
          <p:cNvSpPr txBox="1"/>
          <p:nvPr/>
        </p:nvSpPr>
        <p:spPr>
          <a:xfrm>
            <a:off x="762000" y="457200"/>
            <a:ext cx="2590800" cy="369332"/>
          </a:xfrm>
          <a:prstGeom prst="rect">
            <a:avLst/>
          </a:prstGeom>
          <a:noFill/>
        </p:spPr>
        <p:txBody>
          <a:bodyPr wrap="square" rtlCol="0">
            <a:spAutoFit/>
          </a:bodyPr>
          <a:lstStyle/>
          <a:p>
            <a:r>
              <a:rPr lang="en-US" dirty="0" smtClean="0"/>
              <a:t>100 sub-halos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9d.png"/>
          <p:cNvPicPr>
            <a:picLocks noChangeAspect="1"/>
          </p:cNvPicPr>
          <p:nvPr/>
        </p:nvPicPr>
        <p:blipFill>
          <a:blip r:embed="rId2" cstate="print"/>
          <a:srcRect l="21697" t="30000" r="2829" b="17778"/>
          <a:stretch>
            <a:fillRect/>
          </a:stretch>
        </p:blipFill>
        <p:spPr>
          <a:xfrm>
            <a:off x="1332690" y="228599"/>
            <a:ext cx="6770452" cy="6629401"/>
          </a:xfrm>
          <a:prstGeom prst="rect">
            <a:avLst/>
          </a:prstGeom>
        </p:spPr>
      </p:pic>
      <p:sp>
        <p:nvSpPr>
          <p:cNvPr id="3" name="TextBox 2"/>
          <p:cNvSpPr txBox="1"/>
          <p:nvPr/>
        </p:nvSpPr>
        <p:spPr>
          <a:xfrm>
            <a:off x="533400" y="304800"/>
            <a:ext cx="3200400" cy="369332"/>
          </a:xfrm>
          <a:prstGeom prst="rect">
            <a:avLst/>
          </a:prstGeom>
          <a:noFill/>
        </p:spPr>
        <p:txBody>
          <a:bodyPr wrap="square" rtlCol="0">
            <a:spAutoFit/>
          </a:bodyPr>
          <a:lstStyle/>
          <a:p>
            <a:r>
              <a:rPr lang="en-US" dirty="0" smtClean="0"/>
              <a:t>One thousand sub-halos</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6177</TotalTime>
  <Words>328</Words>
  <Application>Microsoft Office PowerPoint</Application>
  <PresentationFormat>On-screen Show (4:3)</PresentationFormat>
  <Paragraphs>63</Paragraphs>
  <Slides>25</Slides>
  <Notes>0</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Acrobat Document</vt:lpstr>
      <vt:lpstr>Star Streams: Smooth or Lumpy?</vt:lpstr>
      <vt:lpstr>Slide 2</vt:lpstr>
      <vt:lpstr>Cosmology focus changed</vt:lpstr>
      <vt:lpstr>Slide 4</vt:lpstr>
      <vt:lpstr>CDM Halos ~10% mass in sub-halos</vt:lpstr>
      <vt:lpstr>Slide 6</vt:lpstr>
      <vt:lpstr>Slide 7</vt:lpstr>
      <vt:lpstr>Slide 8</vt:lpstr>
      <vt:lpstr>Slide 9</vt:lpstr>
      <vt:lpstr>Pan Andromeda Archaeological Survey</vt:lpstr>
      <vt:lpstr>Slide 11</vt:lpstr>
      <vt:lpstr>Slide 12</vt:lpstr>
      <vt:lpstr>Slide 13</vt:lpstr>
      <vt:lpstr>Slide 14</vt:lpstr>
      <vt:lpstr>Slide 15</vt:lpstr>
      <vt:lpstr>Slide 16</vt:lpstr>
      <vt:lpstr>Non-uniform photometric coverage</vt:lpstr>
      <vt:lpstr>Slide 18</vt:lpstr>
      <vt:lpstr>Slide 19</vt:lpstr>
      <vt:lpstr>Slide 20</vt:lpstr>
      <vt:lpstr>Slide 21</vt:lpstr>
      <vt:lpstr>Slide 22</vt:lpstr>
      <vt:lpstr>Statistical Significance of Lumps</vt:lpstr>
      <vt:lpstr>Other lumpy/non-lumpy streams</vt:lpstr>
      <vt:lpstr>Discussion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North-West Star Stream  of M31</dc:title>
  <dc:creator>Ray Carlberg</dc:creator>
  <cp:lastModifiedBy>Ray Carlberg</cp:lastModifiedBy>
  <cp:revision>100</cp:revision>
  <dcterms:created xsi:type="dcterms:W3CDTF">2006-08-16T00:00:00Z</dcterms:created>
  <dcterms:modified xsi:type="dcterms:W3CDTF">2011-02-08T13:32:49Z</dcterms:modified>
</cp:coreProperties>
</file>